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as Athenstaedt" initials="T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818"/>
  </p:normalViewPr>
  <p:slideViewPr>
    <p:cSldViewPr snapToGrid="0">
      <p:cViewPr varScale="1">
        <p:scale>
          <a:sx n="84" d="100"/>
          <a:sy n="84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8B059-ABFD-439B-A9B9-985FA5E85768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C2491461-4DBB-4E2F-BF58-681F194E45B0}">
      <dgm:prSet phldrT="[Text]"/>
      <dgm:spPr/>
      <dgm:t>
        <a:bodyPr/>
        <a:lstStyle/>
        <a:p>
          <a:r>
            <a:rPr lang="de-DE" dirty="0"/>
            <a:t>Schuljahr 2014/15</a:t>
          </a:r>
        </a:p>
      </dgm:t>
    </dgm:pt>
    <dgm:pt modelId="{1D3AAE30-FFDE-46AB-9D84-30E94AD92414}" type="parTrans" cxnId="{5F00FBF2-701E-4FE4-ACA9-9BE0B5EDC896}">
      <dgm:prSet/>
      <dgm:spPr/>
      <dgm:t>
        <a:bodyPr/>
        <a:lstStyle/>
        <a:p>
          <a:endParaRPr lang="de-DE"/>
        </a:p>
      </dgm:t>
    </dgm:pt>
    <dgm:pt modelId="{11BC9FF6-DE5A-4D9D-96BE-475E78FF2BC2}" type="sibTrans" cxnId="{5F00FBF2-701E-4FE4-ACA9-9BE0B5EDC896}">
      <dgm:prSet/>
      <dgm:spPr/>
      <dgm:t>
        <a:bodyPr/>
        <a:lstStyle/>
        <a:p>
          <a:endParaRPr lang="de-DE"/>
        </a:p>
      </dgm:t>
    </dgm:pt>
    <dgm:pt modelId="{B8742A6D-A33D-4015-BE89-07F75E6940CD}">
      <dgm:prSet phldrT="[Text]"/>
      <dgm:spPr/>
      <dgm:t>
        <a:bodyPr/>
        <a:lstStyle/>
        <a:p>
          <a:r>
            <a:rPr lang="de-DE" dirty="0"/>
            <a:t>Wahl des P-Seminars</a:t>
          </a:r>
        </a:p>
      </dgm:t>
    </dgm:pt>
    <dgm:pt modelId="{AE83CEF1-E519-447D-B6C3-5AE9357E5520}" type="parTrans" cxnId="{B03209DC-626A-406C-BDBF-D5D7BB3CF6C6}">
      <dgm:prSet/>
      <dgm:spPr/>
      <dgm:t>
        <a:bodyPr/>
        <a:lstStyle/>
        <a:p>
          <a:endParaRPr lang="de-DE"/>
        </a:p>
      </dgm:t>
    </dgm:pt>
    <dgm:pt modelId="{F21D7CEE-DF66-40D4-8E65-89B8E24BD832}" type="sibTrans" cxnId="{B03209DC-626A-406C-BDBF-D5D7BB3CF6C6}">
      <dgm:prSet/>
      <dgm:spPr/>
      <dgm:t>
        <a:bodyPr/>
        <a:lstStyle/>
        <a:p>
          <a:endParaRPr lang="de-DE"/>
        </a:p>
      </dgm:t>
    </dgm:pt>
    <dgm:pt modelId="{D5D9CF46-DFF7-441D-AB0A-8E586D020D89}">
      <dgm:prSet phldrT="[Text]" custT="1"/>
      <dgm:spPr/>
      <dgm:t>
        <a:bodyPr/>
        <a:lstStyle/>
        <a:p>
          <a:r>
            <a:rPr lang="de-DE" sz="1200" dirty="0"/>
            <a:t>Berufsfindung und Studienorientierung</a:t>
          </a:r>
        </a:p>
      </dgm:t>
    </dgm:pt>
    <dgm:pt modelId="{8C7E0BBC-7E29-4099-98F4-4CDA9A37FA4E}" type="parTrans" cxnId="{3E196479-27B7-4DD8-AA58-1CE6945941E9}">
      <dgm:prSet/>
      <dgm:spPr/>
      <dgm:t>
        <a:bodyPr/>
        <a:lstStyle/>
        <a:p>
          <a:endParaRPr lang="de-DE"/>
        </a:p>
      </dgm:t>
    </dgm:pt>
    <dgm:pt modelId="{6FEF918B-9B26-4E41-AAC6-F750FFDEFBBA}" type="sibTrans" cxnId="{3E196479-27B7-4DD8-AA58-1CE6945941E9}">
      <dgm:prSet/>
      <dgm:spPr/>
      <dgm:t>
        <a:bodyPr/>
        <a:lstStyle/>
        <a:p>
          <a:endParaRPr lang="de-DE"/>
        </a:p>
      </dgm:t>
    </dgm:pt>
    <dgm:pt modelId="{3BEE9560-4655-4C3D-ABC0-A036E2284EBD}">
      <dgm:prSet phldrT="[Text]" custT="1"/>
      <dgm:spPr/>
      <dgm:t>
        <a:bodyPr/>
        <a:lstStyle/>
        <a:p>
          <a:r>
            <a:rPr lang="de-DE" sz="1200" dirty="0"/>
            <a:t>Erste Vorstellung des Konzepts</a:t>
          </a:r>
        </a:p>
      </dgm:t>
    </dgm:pt>
    <dgm:pt modelId="{AF5D7EBF-2C87-470C-85F8-A0BE7631C860}" type="parTrans" cxnId="{921D0B6C-909A-4881-AB10-1839120B2CB5}">
      <dgm:prSet/>
      <dgm:spPr/>
      <dgm:t>
        <a:bodyPr/>
        <a:lstStyle/>
        <a:p>
          <a:endParaRPr lang="de-DE"/>
        </a:p>
      </dgm:t>
    </dgm:pt>
    <dgm:pt modelId="{C46771C2-60BD-4DAE-A5F1-25D38A74AC34}" type="sibTrans" cxnId="{921D0B6C-909A-4881-AB10-1839120B2CB5}">
      <dgm:prSet/>
      <dgm:spPr/>
      <dgm:t>
        <a:bodyPr/>
        <a:lstStyle/>
        <a:p>
          <a:endParaRPr lang="de-DE"/>
        </a:p>
      </dgm:t>
    </dgm:pt>
    <dgm:pt modelId="{1059A314-3B5C-4822-8C96-E67BD6FDCB3A}">
      <dgm:prSet phldrT="[Text]" custT="1"/>
      <dgm:spPr/>
      <dgm:t>
        <a:bodyPr/>
        <a:lstStyle/>
        <a:p>
          <a:r>
            <a:rPr lang="de-DE" sz="1200" dirty="0"/>
            <a:t>Programmier-workshop bei Prof. </a:t>
          </a:r>
          <a:r>
            <a:rPr lang="de-DE" sz="1200" dirty="0" err="1"/>
            <a:t>Haunstetter</a:t>
          </a:r>
          <a:endParaRPr lang="de-DE" sz="1200" dirty="0"/>
        </a:p>
      </dgm:t>
    </dgm:pt>
    <dgm:pt modelId="{D5950F69-BF20-4E52-8697-67F96EDCD2CE}" type="parTrans" cxnId="{DA0C9446-1788-4641-940A-B1B0FCE1EF29}">
      <dgm:prSet/>
      <dgm:spPr/>
      <dgm:t>
        <a:bodyPr/>
        <a:lstStyle/>
        <a:p>
          <a:endParaRPr lang="de-DE"/>
        </a:p>
      </dgm:t>
    </dgm:pt>
    <dgm:pt modelId="{180B0FA8-2DF7-4F23-8B39-6CA00BDF57E3}" type="sibTrans" cxnId="{DA0C9446-1788-4641-940A-B1B0FCE1EF29}">
      <dgm:prSet/>
      <dgm:spPr/>
      <dgm:t>
        <a:bodyPr/>
        <a:lstStyle/>
        <a:p>
          <a:endParaRPr lang="de-DE"/>
        </a:p>
      </dgm:t>
    </dgm:pt>
    <dgm:pt modelId="{5FB6B27B-08E3-4E98-BD1C-383BD78867A9}">
      <dgm:prSet phldrT="[Text]"/>
      <dgm:spPr/>
      <dgm:t>
        <a:bodyPr/>
        <a:lstStyle/>
        <a:p>
          <a:r>
            <a:rPr lang="de-DE" sz="1200" dirty="0"/>
            <a:t>Q11/1</a:t>
          </a:r>
        </a:p>
      </dgm:t>
    </dgm:pt>
    <dgm:pt modelId="{FCB4FC38-4479-4D2A-92A4-92F865E09C93}" type="parTrans" cxnId="{C01D85F6-2887-4B9B-8091-6871B21ED1D2}">
      <dgm:prSet/>
      <dgm:spPr/>
      <dgm:t>
        <a:bodyPr/>
        <a:lstStyle/>
        <a:p>
          <a:endParaRPr lang="de-DE"/>
        </a:p>
      </dgm:t>
    </dgm:pt>
    <dgm:pt modelId="{9346C183-F09C-4836-B0B4-4050D2800BB9}" type="sibTrans" cxnId="{C01D85F6-2887-4B9B-8091-6871B21ED1D2}">
      <dgm:prSet/>
      <dgm:spPr/>
      <dgm:t>
        <a:bodyPr/>
        <a:lstStyle/>
        <a:p>
          <a:endParaRPr lang="de-DE"/>
        </a:p>
      </dgm:t>
    </dgm:pt>
    <dgm:pt modelId="{CA763D78-AE13-4BDF-92FB-B468CECA57E6}">
      <dgm:prSet phldrT="[Text]"/>
      <dgm:spPr/>
      <dgm:t>
        <a:bodyPr/>
        <a:lstStyle/>
        <a:p>
          <a:r>
            <a:rPr lang="de-DE" sz="1600" dirty="0"/>
            <a:t>Q11/2</a:t>
          </a:r>
        </a:p>
      </dgm:t>
    </dgm:pt>
    <dgm:pt modelId="{B1261424-2023-4A4E-BB57-59C5E535A863}" type="parTrans" cxnId="{AF9F863C-FAF8-4DF4-B50A-AFDB37F0AC7C}">
      <dgm:prSet/>
      <dgm:spPr/>
      <dgm:t>
        <a:bodyPr/>
        <a:lstStyle/>
        <a:p>
          <a:endParaRPr lang="de-DE"/>
        </a:p>
      </dgm:t>
    </dgm:pt>
    <dgm:pt modelId="{872FC9D8-73AB-4949-92AB-23235131004D}" type="sibTrans" cxnId="{AF9F863C-FAF8-4DF4-B50A-AFDB37F0AC7C}">
      <dgm:prSet/>
      <dgm:spPr/>
      <dgm:t>
        <a:bodyPr/>
        <a:lstStyle/>
        <a:p>
          <a:endParaRPr lang="de-DE"/>
        </a:p>
      </dgm:t>
    </dgm:pt>
    <dgm:pt modelId="{D70E39FF-9E35-4B7E-9FD5-C083294224B2}">
      <dgm:prSet phldrT="[Text]" custT="1"/>
      <dgm:spPr/>
      <dgm:t>
        <a:bodyPr/>
        <a:lstStyle/>
        <a:p>
          <a:r>
            <a:rPr lang="de-DE" sz="1400" dirty="0"/>
            <a:t>Ausarbeitung des Konzepts und Aufgaben-verteilung</a:t>
          </a:r>
        </a:p>
      </dgm:t>
    </dgm:pt>
    <dgm:pt modelId="{CAE5C7A0-2EAE-4A7C-AF37-DBD4AF828782}" type="parTrans" cxnId="{EBB10A5F-D3DA-4A1A-BB01-9A8E1480E135}">
      <dgm:prSet/>
      <dgm:spPr/>
      <dgm:t>
        <a:bodyPr/>
        <a:lstStyle/>
        <a:p>
          <a:endParaRPr lang="de-DE"/>
        </a:p>
      </dgm:t>
    </dgm:pt>
    <dgm:pt modelId="{2ECE54C2-B375-4C03-A85A-F0309970AB5B}" type="sibTrans" cxnId="{EBB10A5F-D3DA-4A1A-BB01-9A8E1480E135}">
      <dgm:prSet/>
      <dgm:spPr/>
      <dgm:t>
        <a:bodyPr/>
        <a:lstStyle/>
        <a:p>
          <a:endParaRPr lang="de-DE"/>
        </a:p>
      </dgm:t>
    </dgm:pt>
    <dgm:pt modelId="{7F123C11-D363-4068-B167-9289111CF54D}">
      <dgm:prSet phldrT="[Text]" custT="1"/>
      <dgm:spPr/>
      <dgm:t>
        <a:bodyPr/>
        <a:lstStyle/>
        <a:p>
          <a:r>
            <a:rPr lang="de-DE" sz="1400" dirty="0"/>
            <a:t>Stadtführung mit Fr. Thieme</a:t>
          </a:r>
        </a:p>
      </dgm:t>
    </dgm:pt>
    <dgm:pt modelId="{52552619-4543-49CC-8097-9E0DE19EB471}" type="parTrans" cxnId="{01E2A255-DB8C-4EF6-847A-191241B894F7}">
      <dgm:prSet/>
      <dgm:spPr/>
      <dgm:t>
        <a:bodyPr/>
        <a:lstStyle/>
        <a:p>
          <a:endParaRPr lang="de-DE"/>
        </a:p>
      </dgm:t>
    </dgm:pt>
    <dgm:pt modelId="{55AE0E42-9FFE-4B08-9734-EEBAA0C17248}" type="sibTrans" cxnId="{01E2A255-DB8C-4EF6-847A-191241B894F7}">
      <dgm:prSet/>
      <dgm:spPr/>
      <dgm:t>
        <a:bodyPr/>
        <a:lstStyle/>
        <a:p>
          <a:endParaRPr lang="de-DE"/>
        </a:p>
      </dgm:t>
    </dgm:pt>
    <dgm:pt modelId="{4754C6D3-712B-4C53-8297-268A83535A7F}">
      <dgm:prSet phldrT="[Text]" custT="1"/>
      <dgm:spPr/>
      <dgm:t>
        <a:bodyPr/>
        <a:lstStyle/>
        <a:p>
          <a:r>
            <a:rPr lang="de-DE" sz="1400" dirty="0"/>
            <a:t>Die App nimmt Gestalt an!</a:t>
          </a:r>
          <a:br>
            <a:rPr lang="de-DE" sz="1400" dirty="0"/>
          </a:br>
          <a:r>
            <a:rPr lang="de-DE" sz="1400" dirty="0">
              <a:sym typeface="Wingdings" panose="05000000000000000000" pitchFamily="2" charset="2"/>
            </a:rPr>
            <a:t> Bilder, Texte, Audiodateien</a:t>
          </a:r>
          <a:endParaRPr lang="de-DE" sz="1400" dirty="0"/>
        </a:p>
      </dgm:t>
    </dgm:pt>
    <dgm:pt modelId="{6C243192-203A-4067-BF0A-5AEC299A660B}" type="parTrans" cxnId="{4F21960B-EFD9-4224-AE21-7C1B5F58DDA0}">
      <dgm:prSet/>
      <dgm:spPr/>
      <dgm:t>
        <a:bodyPr/>
        <a:lstStyle/>
        <a:p>
          <a:endParaRPr lang="de-DE"/>
        </a:p>
      </dgm:t>
    </dgm:pt>
    <dgm:pt modelId="{027C2879-C8F0-4CD4-A083-ED5C3413D999}" type="sibTrans" cxnId="{4F21960B-EFD9-4224-AE21-7C1B5F58DDA0}">
      <dgm:prSet/>
      <dgm:spPr/>
      <dgm:t>
        <a:bodyPr/>
        <a:lstStyle/>
        <a:p>
          <a:endParaRPr lang="de-DE"/>
        </a:p>
      </dgm:t>
    </dgm:pt>
    <dgm:pt modelId="{5B613067-B3AC-426B-A5EB-62D41CAC9076}">
      <dgm:prSet phldrT="[Text]"/>
      <dgm:spPr/>
      <dgm:t>
        <a:bodyPr/>
        <a:lstStyle/>
        <a:p>
          <a:r>
            <a:rPr lang="de-DE" sz="1700" dirty="0"/>
            <a:t>Q12/1</a:t>
          </a:r>
        </a:p>
      </dgm:t>
    </dgm:pt>
    <dgm:pt modelId="{3FDEB4D6-2C85-4850-A0EE-C8981BC8D728}" type="parTrans" cxnId="{372D87D9-89E2-4DD6-B3D3-B7D70E8BC866}">
      <dgm:prSet/>
      <dgm:spPr/>
      <dgm:t>
        <a:bodyPr/>
        <a:lstStyle/>
        <a:p>
          <a:endParaRPr lang="de-DE"/>
        </a:p>
      </dgm:t>
    </dgm:pt>
    <dgm:pt modelId="{9E067101-BF8F-4772-86AC-BAA766B2DE7C}" type="sibTrans" cxnId="{372D87D9-89E2-4DD6-B3D3-B7D70E8BC866}">
      <dgm:prSet/>
      <dgm:spPr/>
      <dgm:t>
        <a:bodyPr/>
        <a:lstStyle/>
        <a:p>
          <a:endParaRPr lang="de-DE"/>
        </a:p>
      </dgm:t>
    </dgm:pt>
    <dgm:pt modelId="{5DB5BBCD-ECF8-4B88-AE7F-E81BB3C08C67}">
      <dgm:prSet phldrT="[Text]" custT="1"/>
      <dgm:spPr/>
      <dgm:t>
        <a:bodyPr/>
        <a:lstStyle/>
        <a:p>
          <a:r>
            <a:rPr lang="de-DE" sz="1600" dirty="0"/>
            <a:t>Italienische Stadtführung für Austauschschüler aus Ferrara</a:t>
          </a:r>
        </a:p>
      </dgm:t>
    </dgm:pt>
    <dgm:pt modelId="{B4EE3536-C34B-4A69-952A-3268576C30CF}" type="parTrans" cxnId="{8748BA8F-8CAF-4369-A356-DB461D80CF75}">
      <dgm:prSet/>
      <dgm:spPr/>
      <dgm:t>
        <a:bodyPr/>
        <a:lstStyle/>
        <a:p>
          <a:endParaRPr lang="de-DE"/>
        </a:p>
      </dgm:t>
    </dgm:pt>
    <dgm:pt modelId="{2B251175-DAE3-44E7-AD1E-B814361BA491}" type="sibTrans" cxnId="{8748BA8F-8CAF-4369-A356-DB461D80CF75}">
      <dgm:prSet/>
      <dgm:spPr/>
      <dgm:t>
        <a:bodyPr/>
        <a:lstStyle/>
        <a:p>
          <a:endParaRPr lang="de-DE"/>
        </a:p>
      </dgm:t>
    </dgm:pt>
    <dgm:pt modelId="{5CBAA707-1E81-43AE-ADDB-BD76AD4D27DE}">
      <dgm:prSet phldrT="[Text]"/>
      <dgm:spPr/>
      <dgm:t>
        <a:bodyPr/>
        <a:lstStyle/>
        <a:p>
          <a:r>
            <a:rPr lang="de-DE" dirty="0"/>
            <a:t>Fertigstellung der App</a:t>
          </a:r>
        </a:p>
      </dgm:t>
    </dgm:pt>
    <dgm:pt modelId="{A64A26FA-B127-4FA2-B103-34FD75D2E9F1}" type="parTrans" cxnId="{B1CD0790-670E-4DDD-8DFB-6C210A7C3367}">
      <dgm:prSet/>
      <dgm:spPr/>
      <dgm:t>
        <a:bodyPr/>
        <a:lstStyle/>
        <a:p>
          <a:endParaRPr lang="de-DE"/>
        </a:p>
      </dgm:t>
    </dgm:pt>
    <dgm:pt modelId="{9B2B270F-18B5-4C37-BB9B-03A678798A33}" type="sibTrans" cxnId="{B1CD0790-670E-4DDD-8DFB-6C210A7C3367}">
      <dgm:prSet/>
      <dgm:spPr/>
      <dgm:t>
        <a:bodyPr/>
        <a:lstStyle/>
        <a:p>
          <a:endParaRPr lang="de-DE"/>
        </a:p>
      </dgm:t>
    </dgm:pt>
    <dgm:pt modelId="{FFC127F5-D407-4F71-99C8-C828528108E5}" type="pres">
      <dgm:prSet presAssocID="{5468B059-ABFD-439B-A9B9-985FA5E8576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D912545-C532-4CFE-BA5C-2BB55E17E5F8}" type="pres">
      <dgm:prSet presAssocID="{5468B059-ABFD-439B-A9B9-985FA5E85768}" presName="arrow" presStyleLbl="bgShp" presStyleIdx="0" presStyleCnt="1"/>
      <dgm:spPr/>
    </dgm:pt>
    <dgm:pt modelId="{E39665B1-9DF4-48E6-8B97-ACB305E6B401}" type="pres">
      <dgm:prSet presAssocID="{5468B059-ABFD-439B-A9B9-985FA5E85768}" presName="arrowDiagram5" presStyleCnt="0"/>
      <dgm:spPr/>
    </dgm:pt>
    <dgm:pt modelId="{55B939E1-B033-40A9-B467-4D96FC8712AF}" type="pres">
      <dgm:prSet presAssocID="{C2491461-4DBB-4E2F-BF58-681F194E45B0}" presName="bullet5a" presStyleLbl="node1" presStyleIdx="0" presStyleCnt="5"/>
      <dgm:spPr/>
    </dgm:pt>
    <dgm:pt modelId="{02E0395A-35EF-48D1-A4FE-DF02027C3234}" type="pres">
      <dgm:prSet presAssocID="{C2491461-4DBB-4E2F-BF58-681F194E45B0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5B1C2C-6A73-4F73-9014-E6417BFA2CBF}" type="pres">
      <dgm:prSet presAssocID="{5FB6B27B-08E3-4E98-BD1C-383BD78867A9}" presName="bullet5b" presStyleLbl="node1" presStyleIdx="1" presStyleCnt="5"/>
      <dgm:spPr/>
    </dgm:pt>
    <dgm:pt modelId="{9308B3B4-CB0C-4624-91D9-15D0EA255DBE}" type="pres">
      <dgm:prSet presAssocID="{5FB6B27B-08E3-4E98-BD1C-383BD78867A9}" presName="textBox5b" presStyleLbl="revTx" presStyleIdx="1" presStyleCnt="5" custScaleX="11808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15616C5-EBAE-4178-BBA4-14C3EFF3852B}" type="pres">
      <dgm:prSet presAssocID="{CA763D78-AE13-4BDF-92FB-B468CECA57E6}" presName="bullet5c" presStyleLbl="node1" presStyleIdx="2" presStyleCnt="5"/>
      <dgm:spPr/>
    </dgm:pt>
    <dgm:pt modelId="{98F56825-A0EF-4B50-91EC-B84BDD2539DE}" type="pres">
      <dgm:prSet presAssocID="{CA763D78-AE13-4BDF-92FB-B468CECA57E6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F96FB35-50B2-422E-922B-176C54B9FDC4}" type="pres">
      <dgm:prSet presAssocID="{5B613067-B3AC-426B-A5EB-62D41CAC9076}" presName="bullet5d" presStyleLbl="node1" presStyleIdx="3" presStyleCnt="5"/>
      <dgm:spPr/>
    </dgm:pt>
    <dgm:pt modelId="{C9870AA9-FEAC-4A52-A362-ACB91C57A0B8}" type="pres">
      <dgm:prSet presAssocID="{5B613067-B3AC-426B-A5EB-62D41CAC9076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2075A5-BB95-4716-9A4B-89740FFC4DC4}" type="pres">
      <dgm:prSet presAssocID="{5CBAA707-1E81-43AE-ADDB-BD76AD4D27DE}" presName="bullet5e" presStyleLbl="node1" presStyleIdx="4" presStyleCnt="5"/>
      <dgm:spPr/>
    </dgm:pt>
    <dgm:pt modelId="{67CC8976-1E1A-41CF-BF33-F3B5C61C4D16}" type="pres">
      <dgm:prSet presAssocID="{5CBAA707-1E81-43AE-ADDB-BD76AD4D27DE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5EE4F11-D20C-4A76-8D91-7C3AF3CE02B8}" type="presOf" srcId="{C2491461-4DBB-4E2F-BF58-681F194E45B0}" destId="{02E0395A-35EF-48D1-A4FE-DF02027C3234}" srcOrd="0" destOrd="0" presId="urn:microsoft.com/office/officeart/2005/8/layout/arrow2"/>
    <dgm:cxn modelId="{B1CD0790-670E-4DDD-8DFB-6C210A7C3367}" srcId="{5468B059-ABFD-439B-A9B9-985FA5E85768}" destId="{5CBAA707-1E81-43AE-ADDB-BD76AD4D27DE}" srcOrd="4" destOrd="0" parTransId="{A64A26FA-B127-4FA2-B103-34FD75D2E9F1}" sibTransId="{9B2B270F-18B5-4C37-BB9B-03A678798A33}"/>
    <dgm:cxn modelId="{1FEE7ECA-084C-4669-AB13-88F5ECF10962}" type="presOf" srcId="{4754C6D3-712B-4C53-8297-268A83535A7F}" destId="{98F56825-A0EF-4B50-91EC-B84BDD2539DE}" srcOrd="0" destOrd="3" presId="urn:microsoft.com/office/officeart/2005/8/layout/arrow2"/>
    <dgm:cxn modelId="{DA3A91DE-FEB6-4F1E-ACA4-1C56760B445A}" type="presOf" srcId="{7F123C11-D363-4068-B167-9289111CF54D}" destId="{98F56825-A0EF-4B50-91EC-B84BDD2539DE}" srcOrd="0" destOrd="2" presId="urn:microsoft.com/office/officeart/2005/8/layout/arrow2"/>
    <dgm:cxn modelId="{8748BA8F-8CAF-4369-A356-DB461D80CF75}" srcId="{5B613067-B3AC-426B-A5EB-62D41CAC9076}" destId="{5DB5BBCD-ECF8-4B88-AE7F-E81BB3C08C67}" srcOrd="0" destOrd="0" parTransId="{B4EE3536-C34B-4A69-952A-3268576C30CF}" sibTransId="{2B251175-DAE3-44E7-AD1E-B814361BA491}"/>
    <dgm:cxn modelId="{01E2A255-DB8C-4EF6-847A-191241B894F7}" srcId="{CA763D78-AE13-4BDF-92FB-B468CECA57E6}" destId="{7F123C11-D363-4068-B167-9289111CF54D}" srcOrd="1" destOrd="0" parTransId="{52552619-4543-49CC-8097-9E0DE19EB471}" sibTransId="{55AE0E42-9FFE-4B08-9734-EEBAA0C17248}"/>
    <dgm:cxn modelId="{5F00FBF2-701E-4FE4-ACA9-9BE0B5EDC896}" srcId="{5468B059-ABFD-439B-A9B9-985FA5E85768}" destId="{C2491461-4DBB-4E2F-BF58-681F194E45B0}" srcOrd="0" destOrd="0" parTransId="{1D3AAE30-FFDE-46AB-9D84-30E94AD92414}" sibTransId="{11BC9FF6-DE5A-4D9D-96BE-475E78FF2BC2}"/>
    <dgm:cxn modelId="{876A5AF7-F1D3-4F18-BE71-A383CAEF2A04}" type="presOf" srcId="{5B613067-B3AC-426B-A5EB-62D41CAC9076}" destId="{C9870AA9-FEAC-4A52-A362-ACB91C57A0B8}" srcOrd="0" destOrd="0" presId="urn:microsoft.com/office/officeart/2005/8/layout/arrow2"/>
    <dgm:cxn modelId="{DA0C9446-1788-4641-940A-B1B0FCE1EF29}" srcId="{5FB6B27B-08E3-4E98-BD1C-383BD78867A9}" destId="{1059A314-3B5C-4822-8C96-E67BD6FDCB3A}" srcOrd="2" destOrd="0" parTransId="{D5950F69-BF20-4E52-8697-67F96EDCD2CE}" sibTransId="{180B0FA8-2DF7-4F23-8B39-6CA00BDF57E3}"/>
    <dgm:cxn modelId="{B33E24C5-9D31-4526-9922-D9D4E2CA9DE3}" type="presOf" srcId="{3BEE9560-4655-4C3D-ABC0-A036E2284EBD}" destId="{9308B3B4-CB0C-4624-91D9-15D0EA255DBE}" srcOrd="0" destOrd="2" presId="urn:microsoft.com/office/officeart/2005/8/layout/arrow2"/>
    <dgm:cxn modelId="{AF9F863C-FAF8-4DF4-B50A-AFDB37F0AC7C}" srcId="{5468B059-ABFD-439B-A9B9-985FA5E85768}" destId="{CA763D78-AE13-4BDF-92FB-B468CECA57E6}" srcOrd="2" destOrd="0" parTransId="{B1261424-2023-4A4E-BB57-59C5E535A863}" sibTransId="{872FC9D8-73AB-4949-92AB-23235131004D}"/>
    <dgm:cxn modelId="{B7EF0D4F-F92B-4095-BED2-934925A794E1}" type="presOf" srcId="{1059A314-3B5C-4822-8C96-E67BD6FDCB3A}" destId="{9308B3B4-CB0C-4624-91D9-15D0EA255DBE}" srcOrd="0" destOrd="3" presId="urn:microsoft.com/office/officeart/2005/8/layout/arrow2"/>
    <dgm:cxn modelId="{FBD217CA-7BF0-40FE-9FFE-6D8CE2964A3E}" type="presOf" srcId="{5468B059-ABFD-439B-A9B9-985FA5E85768}" destId="{FFC127F5-D407-4F71-99C8-C828528108E5}" srcOrd="0" destOrd="0" presId="urn:microsoft.com/office/officeart/2005/8/layout/arrow2"/>
    <dgm:cxn modelId="{3030BC73-DB4D-4771-9C53-56CEE3DFEFDC}" type="presOf" srcId="{B8742A6D-A33D-4015-BE89-07F75E6940CD}" destId="{02E0395A-35EF-48D1-A4FE-DF02027C3234}" srcOrd="0" destOrd="1" presId="urn:microsoft.com/office/officeart/2005/8/layout/arrow2"/>
    <dgm:cxn modelId="{EBB10A5F-D3DA-4A1A-BB01-9A8E1480E135}" srcId="{CA763D78-AE13-4BDF-92FB-B468CECA57E6}" destId="{D70E39FF-9E35-4B7E-9FD5-C083294224B2}" srcOrd="0" destOrd="0" parTransId="{CAE5C7A0-2EAE-4A7C-AF37-DBD4AF828782}" sibTransId="{2ECE54C2-B375-4C03-A85A-F0309970AB5B}"/>
    <dgm:cxn modelId="{439467D6-3BD6-4FFD-9F15-D2098AF667B1}" type="presOf" srcId="{5CBAA707-1E81-43AE-ADDB-BD76AD4D27DE}" destId="{67CC8976-1E1A-41CF-BF33-F3B5C61C4D16}" srcOrd="0" destOrd="0" presId="urn:microsoft.com/office/officeart/2005/8/layout/arrow2"/>
    <dgm:cxn modelId="{C01D85F6-2887-4B9B-8091-6871B21ED1D2}" srcId="{5468B059-ABFD-439B-A9B9-985FA5E85768}" destId="{5FB6B27B-08E3-4E98-BD1C-383BD78867A9}" srcOrd="1" destOrd="0" parTransId="{FCB4FC38-4479-4D2A-92A4-92F865E09C93}" sibTransId="{9346C183-F09C-4836-B0B4-4050D2800BB9}"/>
    <dgm:cxn modelId="{921D0B6C-909A-4881-AB10-1839120B2CB5}" srcId="{5FB6B27B-08E3-4E98-BD1C-383BD78867A9}" destId="{3BEE9560-4655-4C3D-ABC0-A036E2284EBD}" srcOrd="1" destOrd="0" parTransId="{AF5D7EBF-2C87-470C-85F8-A0BE7631C860}" sibTransId="{C46771C2-60BD-4DAE-A5F1-25D38A74AC34}"/>
    <dgm:cxn modelId="{B03209DC-626A-406C-BDBF-D5D7BB3CF6C6}" srcId="{C2491461-4DBB-4E2F-BF58-681F194E45B0}" destId="{B8742A6D-A33D-4015-BE89-07F75E6940CD}" srcOrd="0" destOrd="0" parTransId="{AE83CEF1-E519-447D-B6C3-5AE9357E5520}" sibTransId="{F21D7CEE-DF66-40D4-8E65-89B8E24BD832}"/>
    <dgm:cxn modelId="{4F21960B-EFD9-4224-AE21-7C1B5F58DDA0}" srcId="{CA763D78-AE13-4BDF-92FB-B468CECA57E6}" destId="{4754C6D3-712B-4C53-8297-268A83535A7F}" srcOrd="2" destOrd="0" parTransId="{6C243192-203A-4067-BF0A-5AEC299A660B}" sibTransId="{027C2879-C8F0-4CD4-A083-ED5C3413D999}"/>
    <dgm:cxn modelId="{372D87D9-89E2-4DD6-B3D3-B7D70E8BC866}" srcId="{5468B059-ABFD-439B-A9B9-985FA5E85768}" destId="{5B613067-B3AC-426B-A5EB-62D41CAC9076}" srcOrd="3" destOrd="0" parTransId="{3FDEB4D6-2C85-4850-A0EE-C8981BC8D728}" sibTransId="{9E067101-BF8F-4772-86AC-BAA766B2DE7C}"/>
    <dgm:cxn modelId="{ADFDBCDE-1F3B-4F57-BDAA-68600ACC0CB0}" type="presOf" srcId="{CA763D78-AE13-4BDF-92FB-B468CECA57E6}" destId="{98F56825-A0EF-4B50-91EC-B84BDD2539DE}" srcOrd="0" destOrd="0" presId="urn:microsoft.com/office/officeart/2005/8/layout/arrow2"/>
    <dgm:cxn modelId="{49BB514F-1DBA-4345-A2A2-79644AA0F38E}" type="presOf" srcId="{5FB6B27B-08E3-4E98-BD1C-383BD78867A9}" destId="{9308B3B4-CB0C-4624-91D9-15D0EA255DBE}" srcOrd="0" destOrd="0" presId="urn:microsoft.com/office/officeart/2005/8/layout/arrow2"/>
    <dgm:cxn modelId="{75B1C714-3E5D-4AFB-BB45-537D719CCC2A}" type="presOf" srcId="{D5D9CF46-DFF7-441D-AB0A-8E586D020D89}" destId="{9308B3B4-CB0C-4624-91D9-15D0EA255DBE}" srcOrd="0" destOrd="1" presId="urn:microsoft.com/office/officeart/2005/8/layout/arrow2"/>
    <dgm:cxn modelId="{3E196479-27B7-4DD8-AA58-1CE6945941E9}" srcId="{5FB6B27B-08E3-4E98-BD1C-383BD78867A9}" destId="{D5D9CF46-DFF7-441D-AB0A-8E586D020D89}" srcOrd="0" destOrd="0" parTransId="{8C7E0BBC-7E29-4099-98F4-4CDA9A37FA4E}" sibTransId="{6FEF918B-9B26-4E41-AAC6-F750FFDEFBBA}"/>
    <dgm:cxn modelId="{1A2EBB09-764B-4067-8C60-113B8C660B32}" type="presOf" srcId="{D70E39FF-9E35-4B7E-9FD5-C083294224B2}" destId="{98F56825-A0EF-4B50-91EC-B84BDD2539DE}" srcOrd="0" destOrd="1" presId="urn:microsoft.com/office/officeart/2005/8/layout/arrow2"/>
    <dgm:cxn modelId="{BD648908-CA05-4BC5-9821-31C2984767CE}" type="presOf" srcId="{5DB5BBCD-ECF8-4B88-AE7F-E81BB3C08C67}" destId="{C9870AA9-FEAC-4A52-A362-ACB91C57A0B8}" srcOrd="0" destOrd="1" presId="urn:microsoft.com/office/officeart/2005/8/layout/arrow2"/>
    <dgm:cxn modelId="{577F6B55-3F8D-4AA3-BA23-26157C16B886}" type="presParOf" srcId="{FFC127F5-D407-4F71-99C8-C828528108E5}" destId="{CD912545-C532-4CFE-BA5C-2BB55E17E5F8}" srcOrd="0" destOrd="0" presId="urn:microsoft.com/office/officeart/2005/8/layout/arrow2"/>
    <dgm:cxn modelId="{DE13725B-E9AB-4566-8560-AD3C17E36234}" type="presParOf" srcId="{FFC127F5-D407-4F71-99C8-C828528108E5}" destId="{E39665B1-9DF4-48E6-8B97-ACB305E6B401}" srcOrd="1" destOrd="0" presId="urn:microsoft.com/office/officeart/2005/8/layout/arrow2"/>
    <dgm:cxn modelId="{BEA492A8-83A1-410D-8D37-A73E1D12FC46}" type="presParOf" srcId="{E39665B1-9DF4-48E6-8B97-ACB305E6B401}" destId="{55B939E1-B033-40A9-B467-4D96FC8712AF}" srcOrd="0" destOrd="0" presId="urn:microsoft.com/office/officeart/2005/8/layout/arrow2"/>
    <dgm:cxn modelId="{3591C5D1-C025-4291-B26C-9270FD28B115}" type="presParOf" srcId="{E39665B1-9DF4-48E6-8B97-ACB305E6B401}" destId="{02E0395A-35EF-48D1-A4FE-DF02027C3234}" srcOrd="1" destOrd="0" presId="urn:microsoft.com/office/officeart/2005/8/layout/arrow2"/>
    <dgm:cxn modelId="{339AEEB5-9E05-4C44-B76C-2B2285208792}" type="presParOf" srcId="{E39665B1-9DF4-48E6-8B97-ACB305E6B401}" destId="{AA5B1C2C-6A73-4F73-9014-E6417BFA2CBF}" srcOrd="2" destOrd="0" presId="urn:microsoft.com/office/officeart/2005/8/layout/arrow2"/>
    <dgm:cxn modelId="{9A4573D9-A39D-47D4-9D86-A056AB3FF387}" type="presParOf" srcId="{E39665B1-9DF4-48E6-8B97-ACB305E6B401}" destId="{9308B3B4-CB0C-4624-91D9-15D0EA255DBE}" srcOrd="3" destOrd="0" presId="urn:microsoft.com/office/officeart/2005/8/layout/arrow2"/>
    <dgm:cxn modelId="{75133201-2549-4CB2-B9E3-DEAD1B53112D}" type="presParOf" srcId="{E39665B1-9DF4-48E6-8B97-ACB305E6B401}" destId="{015616C5-EBAE-4178-BBA4-14C3EFF3852B}" srcOrd="4" destOrd="0" presId="urn:microsoft.com/office/officeart/2005/8/layout/arrow2"/>
    <dgm:cxn modelId="{60F76791-EFB0-42CF-8FE5-17844913D7F7}" type="presParOf" srcId="{E39665B1-9DF4-48E6-8B97-ACB305E6B401}" destId="{98F56825-A0EF-4B50-91EC-B84BDD2539DE}" srcOrd="5" destOrd="0" presId="urn:microsoft.com/office/officeart/2005/8/layout/arrow2"/>
    <dgm:cxn modelId="{B256AD2E-91CE-4593-8F90-B79445B9CFF1}" type="presParOf" srcId="{E39665B1-9DF4-48E6-8B97-ACB305E6B401}" destId="{7F96FB35-50B2-422E-922B-176C54B9FDC4}" srcOrd="6" destOrd="0" presId="urn:microsoft.com/office/officeart/2005/8/layout/arrow2"/>
    <dgm:cxn modelId="{C9BE79AE-CD20-4917-B031-8953AB584605}" type="presParOf" srcId="{E39665B1-9DF4-48E6-8B97-ACB305E6B401}" destId="{C9870AA9-FEAC-4A52-A362-ACB91C57A0B8}" srcOrd="7" destOrd="0" presId="urn:microsoft.com/office/officeart/2005/8/layout/arrow2"/>
    <dgm:cxn modelId="{088D05F1-F9F1-48FA-A5E3-AC1298AF9A73}" type="presParOf" srcId="{E39665B1-9DF4-48E6-8B97-ACB305E6B401}" destId="{862075A5-BB95-4716-9A4B-89740FFC4DC4}" srcOrd="8" destOrd="0" presId="urn:microsoft.com/office/officeart/2005/8/layout/arrow2"/>
    <dgm:cxn modelId="{2C33488E-F7FD-4032-A988-57BC9030A60A}" type="presParOf" srcId="{E39665B1-9DF4-48E6-8B97-ACB305E6B401}" destId="{67CC8976-1E1A-41CF-BF33-F3B5C61C4D1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12545-C532-4CFE-BA5C-2BB55E17E5F8}">
      <dsp:nvSpPr>
        <dsp:cNvPr id="0" name=""/>
        <dsp:cNvSpPr/>
      </dsp:nvSpPr>
      <dsp:spPr>
        <a:xfrm>
          <a:off x="652549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939E1-B033-40A9-B467-4D96FC8712AF}">
      <dsp:nvSpPr>
        <dsp:cNvPr id="0" name=""/>
        <dsp:cNvSpPr/>
      </dsp:nvSpPr>
      <dsp:spPr>
        <a:xfrm>
          <a:off x="1506531" y="4029320"/>
          <a:ext cx="199406" cy="1994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0395A-35EF-48D1-A4FE-DF02027C3234}">
      <dsp:nvSpPr>
        <dsp:cNvPr id="0" name=""/>
        <dsp:cNvSpPr/>
      </dsp:nvSpPr>
      <dsp:spPr>
        <a:xfrm>
          <a:off x="1606234" y="4129024"/>
          <a:ext cx="1135752" cy="128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/>
            <a:t>Schuljahr 2014/15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/>
            <a:t>Wahl des P-Seminars</a:t>
          </a:r>
        </a:p>
      </dsp:txBody>
      <dsp:txXfrm>
        <a:off x="1606234" y="4129024"/>
        <a:ext cx="1135752" cy="1289642"/>
      </dsp:txXfrm>
    </dsp:sp>
    <dsp:sp modelId="{AA5B1C2C-6A73-4F73-9014-E6417BFA2CBF}">
      <dsp:nvSpPr>
        <dsp:cNvPr id="0" name=""/>
        <dsp:cNvSpPr/>
      </dsp:nvSpPr>
      <dsp:spPr>
        <a:xfrm>
          <a:off x="2585929" y="2992187"/>
          <a:ext cx="312115" cy="312115"/>
        </a:xfrm>
        <a:prstGeom prst="ellipse">
          <a:avLst/>
        </a:prstGeom>
        <a:solidFill>
          <a:schemeClr val="accent2">
            <a:hueOff val="-1958131"/>
            <a:satOff val="-25000"/>
            <a:lumOff val="133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8B3B4-CB0C-4624-91D9-15D0EA255DBE}">
      <dsp:nvSpPr>
        <dsp:cNvPr id="0" name=""/>
        <dsp:cNvSpPr/>
      </dsp:nvSpPr>
      <dsp:spPr>
        <a:xfrm>
          <a:off x="2611840" y="3148245"/>
          <a:ext cx="1699491" cy="227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8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Q11/1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Berufsfindung und Studienorientierung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Erste Vorstellung des Konzepts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Programmier-workshop bei Prof. </a:t>
          </a:r>
          <a:r>
            <a:rPr lang="de-DE" sz="1200" kern="1200" dirty="0" err="1"/>
            <a:t>Haunstetter</a:t>
          </a:r>
          <a:endParaRPr lang="de-DE" sz="1200" kern="1200" dirty="0"/>
        </a:p>
      </dsp:txBody>
      <dsp:txXfrm>
        <a:off x="2611840" y="3148245"/>
        <a:ext cx="1699491" cy="2270421"/>
      </dsp:txXfrm>
    </dsp:sp>
    <dsp:sp modelId="{015616C5-EBAE-4178-BBA4-14C3EFF3852B}">
      <dsp:nvSpPr>
        <dsp:cNvPr id="0" name=""/>
        <dsp:cNvSpPr/>
      </dsp:nvSpPr>
      <dsp:spPr>
        <a:xfrm>
          <a:off x="3973108" y="2165299"/>
          <a:ext cx="416153" cy="416153"/>
        </a:xfrm>
        <a:prstGeom prst="ellipse">
          <a:avLst/>
        </a:prstGeom>
        <a:solidFill>
          <a:schemeClr val="accent2">
            <a:hueOff val="-3916263"/>
            <a:satOff val="-50000"/>
            <a:lumOff val="26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56825-A0EF-4B50-91EC-B84BDD2539DE}">
      <dsp:nvSpPr>
        <dsp:cNvPr id="0" name=""/>
        <dsp:cNvSpPr/>
      </dsp:nvSpPr>
      <dsp:spPr>
        <a:xfrm>
          <a:off x="4181185" y="2373376"/>
          <a:ext cx="1673284" cy="3045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1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Q11/2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/>
            <a:t>Ausarbeitung des Konzepts und Aufgaben-verteilung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/>
            <a:t>Stadtführung mit Fr. Thieme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/>
            <a:t>Die App nimmt Gestalt an!</a:t>
          </a:r>
          <a:br>
            <a:rPr lang="de-DE" sz="1400" kern="1200" dirty="0"/>
          </a:br>
          <a:r>
            <a:rPr lang="de-DE" sz="1400" kern="1200" dirty="0">
              <a:sym typeface="Wingdings" panose="05000000000000000000" pitchFamily="2" charset="2"/>
            </a:rPr>
            <a:t> Bilder, Texte, Audiodateien</a:t>
          </a:r>
          <a:endParaRPr lang="de-DE" sz="1400" kern="1200" dirty="0"/>
        </a:p>
      </dsp:txBody>
      <dsp:txXfrm>
        <a:off x="4181185" y="2373376"/>
        <a:ext cx="1673284" cy="3045290"/>
      </dsp:txXfrm>
    </dsp:sp>
    <dsp:sp modelId="{7F96FB35-50B2-422E-922B-176C54B9FDC4}">
      <dsp:nvSpPr>
        <dsp:cNvPr id="0" name=""/>
        <dsp:cNvSpPr/>
      </dsp:nvSpPr>
      <dsp:spPr>
        <a:xfrm>
          <a:off x="5585703" y="1519394"/>
          <a:ext cx="537531" cy="537531"/>
        </a:xfrm>
        <a:prstGeom prst="ellipse">
          <a:avLst/>
        </a:prstGeom>
        <a:solidFill>
          <a:schemeClr val="accent2">
            <a:hueOff val="-5874394"/>
            <a:satOff val="-75000"/>
            <a:lumOff val="4014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70AA9-FEAC-4A52-A362-ACB91C57A0B8}">
      <dsp:nvSpPr>
        <dsp:cNvPr id="0" name=""/>
        <dsp:cNvSpPr/>
      </dsp:nvSpPr>
      <dsp:spPr>
        <a:xfrm>
          <a:off x="5854469" y="1788160"/>
          <a:ext cx="1733973" cy="3630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827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/>
            <a:t>Q12/1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/>
            <a:t>Italienische Stadtführung für Austauschschüler aus Ferrara</a:t>
          </a:r>
        </a:p>
      </dsp:txBody>
      <dsp:txXfrm>
        <a:off x="5854469" y="1788160"/>
        <a:ext cx="1733973" cy="3630506"/>
      </dsp:txXfrm>
    </dsp:sp>
    <dsp:sp modelId="{862075A5-BB95-4716-9A4B-89740FFC4DC4}">
      <dsp:nvSpPr>
        <dsp:cNvPr id="0" name=""/>
        <dsp:cNvSpPr/>
      </dsp:nvSpPr>
      <dsp:spPr>
        <a:xfrm>
          <a:off x="7245983" y="1088068"/>
          <a:ext cx="684919" cy="684919"/>
        </a:xfrm>
        <a:prstGeom prst="ellipse">
          <a:avLst/>
        </a:prstGeom>
        <a:solidFill>
          <a:schemeClr val="accent2">
            <a:hueOff val="-7832525"/>
            <a:satOff val="-100000"/>
            <a:lumOff val="535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C8976-1E1A-41CF-BF33-F3B5C61C4D16}">
      <dsp:nvSpPr>
        <dsp:cNvPr id="0" name=""/>
        <dsp:cNvSpPr/>
      </dsp:nvSpPr>
      <dsp:spPr>
        <a:xfrm>
          <a:off x="7588443" y="1430528"/>
          <a:ext cx="1733973" cy="398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25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/>
            <a:t>Fertigstellung der App</a:t>
          </a:r>
        </a:p>
      </dsp:txBody>
      <dsp:txXfrm>
        <a:off x="7588443" y="1430528"/>
        <a:ext cx="1733973" cy="3988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0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Interface und Erscheinungsbild </a:t>
            </a:r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638601" y="1328732"/>
            <a:ext cx="2678400" cy="5457492"/>
            <a:chOff x="0" y="0"/>
            <a:chExt cx="3365734" cy="68580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65734" cy="6858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04" y="696189"/>
              <a:ext cx="3114241" cy="5456500"/>
            </a:xfrm>
            <a:prstGeom prst="rect">
              <a:avLst/>
            </a:prstGeom>
          </p:spPr>
        </p:pic>
      </p:grpSp>
      <p:sp>
        <p:nvSpPr>
          <p:cNvPr id="7" name="Textfeld 6"/>
          <p:cNvSpPr txBox="1"/>
          <p:nvPr/>
        </p:nvSpPr>
        <p:spPr>
          <a:xfrm>
            <a:off x="4189445" y="4571656"/>
            <a:ext cx="2724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Je nach Interesse stehen verschiedene Routen zur Auswahl</a:t>
            </a:r>
          </a:p>
        </p:txBody>
      </p:sp>
      <p:cxnSp>
        <p:nvCxnSpPr>
          <p:cNvPr id="8" name="Gerader Verbinder 7"/>
          <p:cNvCxnSpPr>
            <a:endCxn id="7" idx="1"/>
          </p:cNvCxnSpPr>
          <p:nvPr/>
        </p:nvCxnSpPr>
        <p:spPr>
          <a:xfrm>
            <a:off x="2108719" y="3498636"/>
            <a:ext cx="2080726" cy="1534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30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Die Routen</a:t>
            </a:r>
          </a:p>
        </p:txBody>
      </p: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630679" y="1328210"/>
            <a:ext cx="2677245" cy="5455142"/>
            <a:chOff x="50240" y="0"/>
            <a:chExt cx="3365734" cy="68580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0" y="0"/>
              <a:ext cx="3365734" cy="685800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/>
            <a:srcRect l="1196" t="388" r="934"/>
            <a:stretch/>
          </p:blipFill>
          <p:spPr>
            <a:xfrm>
              <a:off x="192504" y="649706"/>
              <a:ext cx="3068054" cy="5136594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4301407" y="1930400"/>
            <a:ext cx="40540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Zur Auswahl stehen: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Historisches </a:t>
            </a:r>
            <a:br>
              <a:rPr lang="de-DE" dirty="0"/>
            </a:br>
            <a:r>
              <a:rPr lang="de-DE" dirty="0"/>
              <a:t>(Rathaus, Dom,…)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Cafés </a:t>
            </a:r>
            <a:br>
              <a:rPr lang="de-DE" dirty="0"/>
            </a:br>
            <a:r>
              <a:rPr lang="de-DE" dirty="0"/>
              <a:t>(Brecht Bistro, </a:t>
            </a:r>
            <a:r>
              <a:rPr lang="de-DE" dirty="0" err="1"/>
              <a:t>Samocca</a:t>
            </a:r>
            <a:r>
              <a:rPr lang="de-DE" dirty="0"/>
              <a:t>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Restaurants </a:t>
            </a:r>
            <a:br>
              <a:rPr lang="de-DE" dirty="0"/>
            </a:br>
            <a:r>
              <a:rPr lang="de-DE" dirty="0"/>
              <a:t>(Ratskeller, Beißer Burger,…)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Nachtleben </a:t>
            </a:r>
            <a:br>
              <a:rPr lang="de-DE" dirty="0"/>
            </a:br>
            <a:r>
              <a:rPr lang="de-DE" dirty="0"/>
              <a:t>(Bar </a:t>
            </a:r>
            <a:r>
              <a:rPr lang="de-DE" dirty="0" err="1"/>
              <a:t>Raphaeli</a:t>
            </a:r>
            <a:r>
              <a:rPr lang="de-DE" dirty="0"/>
              <a:t>, Lamm,…)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Aktivitäten </a:t>
            </a:r>
            <a:br>
              <a:rPr lang="de-DE" dirty="0"/>
            </a:br>
            <a:r>
              <a:rPr lang="de-DE" dirty="0"/>
              <a:t>(Christkindlesmarkt, Kahnfahrt,…)</a:t>
            </a:r>
          </a:p>
          <a:p>
            <a:endParaRPr lang="de-DE" dirty="0"/>
          </a:p>
        </p:txBody>
      </p:sp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630573" y="1312186"/>
            <a:ext cx="2678400" cy="5457494"/>
            <a:chOff x="106947" y="0"/>
            <a:chExt cx="3365734" cy="685800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47" y="0"/>
              <a:ext cx="3365734" cy="6858000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4"/>
            <a:srcRect l="647" t="592" r="1613"/>
            <a:stretch/>
          </p:blipFill>
          <p:spPr>
            <a:xfrm>
              <a:off x="240632" y="673768"/>
              <a:ext cx="3068052" cy="5113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Die Stationen</a:t>
            </a:r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630679" y="1325857"/>
            <a:ext cx="2678400" cy="5457495"/>
            <a:chOff x="-21794" y="52556"/>
            <a:chExt cx="3365734" cy="68580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794" y="52556"/>
              <a:ext cx="3365734" cy="6858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/>
            <a:srcRect l="810" t="559" r="670" b="541"/>
            <a:stretch/>
          </p:blipFill>
          <p:spPr>
            <a:xfrm>
              <a:off x="111263" y="757989"/>
              <a:ext cx="3056022" cy="5065296"/>
            </a:xfrm>
            <a:prstGeom prst="rect">
              <a:avLst/>
            </a:prstGeom>
          </p:spPr>
        </p:pic>
      </p:grpSp>
      <p:sp>
        <p:nvSpPr>
          <p:cNvPr id="7" name="Textfeld 6"/>
          <p:cNvSpPr txBox="1"/>
          <p:nvPr/>
        </p:nvSpPr>
        <p:spPr>
          <a:xfrm>
            <a:off x="4208104" y="2547257"/>
            <a:ext cx="359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Auf jeder Route gibt es mehrere Stationen, also interessante Wegpunkte</a:t>
            </a:r>
          </a:p>
          <a:p>
            <a:pPr algn="r"/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 flipV="1">
            <a:off x="2267339" y="2827176"/>
            <a:ext cx="2006081" cy="447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V="1">
            <a:off x="2174033" y="2911151"/>
            <a:ext cx="2183363" cy="1362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V="1">
            <a:off x="2062065" y="3013788"/>
            <a:ext cx="2407298" cy="1940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9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Beispiel: Das Rathaus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9" y="1325857"/>
            <a:ext cx="2678400" cy="54574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62" y="1887229"/>
            <a:ext cx="2448507" cy="435290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337108" y="2810312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 Klick auf das Bild genügt!</a:t>
            </a:r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2331027" y="3003385"/>
            <a:ext cx="2006081" cy="447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Duett Zauberflöte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2015" y="2922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57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Beispiel: Die </a:t>
            </a:r>
            <a:r>
              <a:rPr lang="de-DE" dirty="0" err="1"/>
              <a:t>Augsburgblume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9" y="1325857"/>
            <a:ext cx="2678400" cy="54574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62" y="1887229"/>
            <a:ext cx="2448506" cy="43529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37108" y="2810312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 Klick auf das Bild genügt!</a:t>
            </a: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2331027" y="3003385"/>
            <a:ext cx="2006081" cy="447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sem Augsburgbl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2015" y="2922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Einige technische Aspekte	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Drei Programmiersprachen, fünf Kontaktstellen, </a:t>
            </a:r>
            <a:br>
              <a:rPr lang="de-DE" dirty="0"/>
            </a:br>
            <a:r>
              <a:rPr lang="de-DE" dirty="0"/>
              <a:t>unzählige schlaflose Nächte</a:t>
            </a:r>
          </a:p>
        </p:txBody>
      </p:sp>
    </p:spTree>
    <p:extLst>
      <p:ext uri="{BB962C8B-B14F-4D97-AF65-F5344CB8AC3E}">
        <p14:creationId xmlns:p14="http://schemas.microsoft.com/office/powerpoint/2010/main" val="1530321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technische Grundlagen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3476168" y="1403599"/>
            <a:ext cx="6666123" cy="4721351"/>
            <a:chOff x="1601174" y="301117"/>
            <a:chExt cx="6571226" cy="4721351"/>
          </a:xfrm>
        </p:grpSpPr>
        <p:sp>
          <p:nvSpPr>
            <p:cNvPr id="5" name="Textfeld 6"/>
            <p:cNvSpPr txBox="1"/>
            <p:nvPr/>
          </p:nvSpPr>
          <p:spPr>
            <a:xfrm>
              <a:off x="4161650" y="301117"/>
              <a:ext cx="1274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800" dirty="0">
                  <a:solidFill>
                    <a:srgbClr val="FF0000"/>
                  </a:solidFill>
                </a:rPr>
                <a:t>Server</a:t>
              </a:r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1601174" y="2440908"/>
              <a:ext cx="6571226" cy="552961"/>
              <a:chOff x="1187623" y="3183235"/>
              <a:chExt cx="6571226" cy="552961"/>
            </a:xfrm>
          </p:grpSpPr>
          <p:sp>
            <p:nvSpPr>
              <p:cNvPr id="23" name="Textfeld 5"/>
              <p:cNvSpPr txBox="1"/>
              <p:nvPr/>
            </p:nvSpPr>
            <p:spPr>
              <a:xfrm>
                <a:off x="1187623" y="3212976"/>
                <a:ext cx="11463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800" dirty="0">
                    <a:solidFill>
                      <a:srgbClr val="FF0000"/>
                    </a:solidFill>
                  </a:rPr>
                  <a:t>Client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feld 7"/>
              <p:cNvSpPr txBox="1"/>
              <p:nvPr/>
            </p:nvSpPr>
            <p:spPr>
              <a:xfrm>
                <a:off x="6130120" y="3183235"/>
                <a:ext cx="1628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800" dirty="0">
                    <a:solidFill>
                      <a:schemeClr val="accent1"/>
                    </a:solidFill>
                  </a:rPr>
                  <a:t>Database</a:t>
                </a:r>
              </a:p>
            </p:txBody>
          </p:sp>
        </p:grpSp>
        <p:cxnSp>
          <p:nvCxnSpPr>
            <p:cNvPr id="7" name="Gerade Verbindung mit Pfeil 6"/>
            <p:cNvCxnSpPr/>
            <p:nvPr/>
          </p:nvCxnSpPr>
          <p:spPr>
            <a:xfrm flipV="1">
              <a:off x="2177239" y="598441"/>
              <a:ext cx="1728192" cy="1728192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rot="10800000" flipV="1">
              <a:off x="2329639" y="750841"/>
              <a:ext cx="1728192" cy="1728192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rot="5400000" flipV="1">
              <a:off x="5436096" y="598442"/>
              <a:ext cx="1728192" cy="1728192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/>
            <p:cNvCxnSpPr/>
            <p:nvPr/>
          </p:nvCxnSpPr>
          <p:spPr>
            <a:xfrm rot="16200000" flipV="1">
              <a:off x="5283696" y="750842"/>
              <a:ext cx="1728192" cy="1728192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0"/>
            <p:cNvGrpSpPr/>
            <p:nvPr/>
          </p:nvGrpSpPr>
          <p:grpSpPr>
            <a:xfrm>
              <a:off x="2881587" y="572402"/>
              <a:ext cx="787249" cy="1501081"/>
              <a:chOff x="2468036" y="1314729"/>
              <a:chExt cx="787249" cy="1501081"/>
            </a:xfrm>
          </p:grpSpPr>
          <p:sp>
            <p:nvSpPr>
              <p:cNvPr id="21" name="Textfeld 15"/>
              <p:cNvSpPr txBox="1"/>
              <p:nvPr/>
            </p:nvSpPr>
            <p:spPr>
              <a:xfrm rot="18884324">
                <a:off x="2090137" y="1692628"/>
                <a:ext cx="112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Request</a:t>
                </a:r>
              </a:p>
            </p:txBody>
          </p:sp>
          <p:sp>
            <p:nvSpPr>
              <p:cNvPr id="22" name="Textfeld 16"/>
              <p:cNvSpPr txBox="1"/>
              <p:nvPr/>
            </p:nvSpPr>
            <p:spPr>
              <a:xfrm rot="18884324">
                <a:off x="2492591" y="2053117"/>
                <a:ext cx="1156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Response</a:t>
                </a: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 rot="5400000">
              <a:off x="5785640" y="792058"/>
              <a:ext cx="806407" cy="1398649"/>
              <a:chOff x="2430402" y="1409448"/>
              <a:chExt cx="806407" cy="1398649"/>
            </a:xfrm>
          </p:grpSpPr>
          <p:sp>
            <p:nvSpPr>
              <p:cNvPr id="19" name="Textfeld 19"/>
              <p:cNvSpPr txBox="1"/>
              <p:nvPr/>
            </p:nvSpPr>
            <p:spPr>
              <a:xfrm rot="18884324">
                <a:off x="2107883" y="1731967"/>
                <a:ext cx="1014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Request</a:t>
                </a:r>
              </a:p>
            </p:txBody>
          </p:sp>
          <p:sp>
            <p:nvSpPr>
              <p:cNvPr id="20" name="Textfeld 20"/>
              <p:cNvSpPr txBox="1"/>
              <p:nvPr/>
            </p:nvSpPr>
            <p:spPr>
              <a:xfrm rot="18884324">
                <a:off x="2500744" y="2072032"/>
                <a:ext cx="11027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Response</a:t>
                </a:r>
              </a:p>
            </p:txBody>
          </p:sp>
        </p:grpSp>
        <p:sp>
          <p:nvSpPr>
            <p:cNvPr id="13" name="Textfeld 22"/>
            <p:cNvSpPr txBox="1"/>
            <p:nvPr/>
          </p:nvSpPr>
          <p:spPr>
            <a:xfrm>
              <a:off x="4161650" y="4653136"/>
              <a:ext cx="1359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GPS-Sensor</a:t>
              </a:r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 rot="5400000" flipV="1">
              <a:off x="2406191" y="2961132"/>
              <a:ext cx="1728192" cy="1728192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rot="16200000" flipV="1">
              <a:off x="2253791" y="3113532"/>
              <a:ext cx="1728192" cy="1728192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uppieren 15"/>
            <p:cNvGrpSpPr/>
            <p:nvPr/>
          </p:nvGrpSpPr>
          <p:grpSpPr>
            <a:xfrm rot="5400000">
              <a:off x="2782385" y="3143796"/>
              <a:ext cx="790710" cy="1436251"/>
              <a:chOff x="2446099" y="1371846"/>
              <a:chExt cx="790710" cy="1436251"/>
            </a:xfrm>
          </p:grpSpPr>
          <p:sp>
            <p:nvSpPr>
              <p:cNvPr id="17" name="Textfeld 28"/>
              <p:cNvSpPr txBox="1"/>
              <p:nvPr/>
            </p:nvSpPr>
            <p:spPr>
              <a:xfrm rot="18884324">
                <a:off x="2101595" y="1716350"/>
                <a:ext cx="1058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Request</a:t>
                </a:r>
              </a:p>
            </p:txBody>
          </p:sp>
          <p:sp>
            <p:nvSpPr>
              <p:cNvPr id="18" name="Textfeld 29"/>
              <p:cNvSpPr txBox="1"/>
              <p:nvPr/>
            </p:nvSpPr>
            <p:spPr>
              <a:xfrm rot="18884324">
                <a:off x="2500744" y="2072032"/>
                <a:ext cx="11027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Response</a:t>
                </a:r>
              </a:p>
            </p:txBody>
          </p:sp>
        </p:grpSp>
      </p:grpSp>
      <p:cxnSp>
        <p:nvCxnSpPr>
          <p:cNvPr id="25" name="Gerade Verbindung mit Pfeil 24"/>
          <p:cNvCxnSpPr/>
          <p:nvPr/>
        </p:nvCxnSpPr>
        <p:spPr>
          <a:xfrm>
            <a:off x="1126408" y="3730968"/>
            <a:ext cx="2356500" cy="9810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1101365" y="3909716"/>
            <a:ext cx="2365084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15"/>
          <p:cNvSpPr txBox="1"/>
          <p:nvPr/>
        </p:nvSpPr>
        <p:spPr>
          <a:xfrm>
            <a:off x="1055062" y="3856245"/>
            <a:ext cx="235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Save Server Content</a:t>
            </a:r>
          </a:p>
        </p:txBody>
      </p:sp>
      <p:sp>
        <p:nvSpPr>
          <p:cNvPr id="36" name="Textfeld 15"/>
          <p:cNvSpPr txBox="1"/>
          <p:nvPr/>
        </p:nvSpPr>
        <p:spPr>
          <a:xfrm>
            <a:off x="1030098" y="3413248"/>
            <a:ext cx="253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Open Files On Request</a:t>
            </a:r>
          </a:p>
        </p:txBody>
      </p:sp>
      <p:sp>
        <p:nvSpPr>
          <p:cNvPr id="37" name="Textfeld 5"/>
          <p:cNvSpPr txBox="1"/>
          <p:nvPr/>
        </p:nvSpPr>
        <p:spPr>
          <a:xfrm>
            <a:off x="106331" y="3315482"/>
            <a:ext cx="1007591" cy="86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solidFill>
                  <a:srgbClr val="FF0000"/>
                </a:solidFill>
              </a:rPr>
              <a:t>SD-</a:t>
            </a:r>
            <a:br>
              <a:rPr lang="de-DE" sz="2800" dirty="0">
                <a:solidFill>
                  <a:srgbClr val="FF0000"/>
                </a:solidFill>
              </a:rPr>
            </a:br>
            <a:r>
              <a:rPr lang="de-DE" sz="2800" dirty="0">
                <a:solidFill>
                  <a:srgbClr val="FF0000"/>
                </a:solidFill>
              </a:rPr>
              <a:t>Card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38" name="Gruppieren 37"/>
          <p:cNvGrpSpPr>
            <a:grpSpLocks noChangeAspect="1"/>
          </p:cNvGrpSpPr>
          <p:nvPr/>
        </p:nvGrpSpPr>
        <p:grpSpPr>
          <a:xfrm rot="793891">
            <a:off x="4587659" y="3483043"/>
            <a:ext cx="335885" cy="684398"/>
            <a:chOff x="106947" y="0"/>
            <a:chExt cx="3365734" cy="6858000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47" y="0"/>
              <a:ext cx="3365734" cy="6858000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3"/>
            <a:srcRect l="647" t="592" r="1613"/>
            <a:stretch/>
          </p:blipFill>
          <p:spPr>
            <a:xfrm>
              <a:off x="240632" y="673768"/>
              <a:ext cx="3068052" cy="5113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606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6115">
            <a:off x="5290855" y="1211087"/>
            <a:ext cx="4273222" cy="24036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Erster „Durchbruch“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8" y="1325857"/>
            <a:ext cx="2678400" cy="54574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62" y="1887229"/>
            <a:ext cx="2448506" cy="435290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0069">
            <a:off x="3622506" y="3887466"/>
            <a:ext cx="3531588" cy="19865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3098">
            <a:off x="4454339" y="2487813"/>
            <a:ext cx="4273222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6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Das Chaos überwiegt!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67875">
            <a:off x="458613" y="1668315"/>
            <a:ext cx="4273222" cy="24036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1170" t="11743" r="68316" b="8012"/>
          <a:stretch/>
        </p:blipFill>
        <p:spPr>
          <a:xfrm>
            <a:off x="2743495" y="1289011"/>
            <a:ext cx="3720261" cy="55031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7074">
            <a:off x="4482957" y="2175786"/>
            <a:ext cx="4700544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ucas\Desktop\IMG_15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20444" r="21896" b="9482"/>
          <a:stretch/>
        </p:blipFill>
        <p:spPr bwMode="auto">
          <a:xfrm>
            <a:off x="0" y="0"/>
            <a:ext cx="12279086" cy="68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Interaktiver Stadtrundgang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Die Augsburger Stadtführer-App</a:t>
            </a:r>
          </a:p>
          <a:p>
            <a:r>
              <a:rPr lang="de-DE" sz="3200" dirty="0"/>
              <a:t>Aux2Go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2025841"/>
            <a:ext cx="2403686" cy="240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4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Danksagungen!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P-Seminar „Interaktiver Stadtrundgang“ bedankt sich herzlich bei: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Frau Thieme (für die kurzweilige Stadtführung durch Augsburg)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Herrn Prof. </a:t>
            </a:r>
            <a:r>
              <a:rPr lang="de-DE" dirty="0" err="1"/>
              <a:t>Haunstetter</a:t>
            </a:r>
            <a:r>
              <a:rPr lang="de-DE" dirty="0"/>
              <a:t> (für den lehrreichen Programmierworkshop und für die Hilfe bei verschiedenen Fragen zur Technik)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Herrn Prof. Klever (als Ansprechpartner bei Fragen zur Programmierung)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</a:t>
            </a:r>
            <a:r>
              <a:rPr lang="de-DE" dirty="0" err="1"/>
              <a:t>Regio</a:t>
            </a:r>
            <a:r>
              <a:rPr lang="de-DE" dirty="0"/>
              <a:t> Augsburg (für die Bereitstellung von verschiedensten Bildern)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Frau Degen (für Ihre herausragende Seminarleitung)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345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hiperdroid.com/wp-content/uploads/2013/01/google-play-store-des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3" y="280047"/>
            <a:ext cx="4710410" cy="3532807"/>
          </a:xfrm>
          <a:prstGeom prst="rect">
            <a:avLst/>
          </a:prstGeom>
          <a:noFill/>
          <a:effectLst>
            <a:glow rad="177800">
              <a:schemeClr val="accent1">
                <a:alpha val="0"/>
              </a:schemeClr>
            </a:glow>
            <a:reflection stA="45000" endPos="64000" dist="266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268286" y="697020"/>
            <a:ext cx="45636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828387"/>
                </a:solidFill>
              </a:rPr>
              <a:t>„Aux2Go“ ist für Android-Smartphones im </a:t>
            </a:r>
            <a:br>
              <a:rPr lang="de-DE" sz="2400" b="1" dirty="0">
                <a:solidFill>
                  <a:srgbClr val="828387"/>
                </a:solidFill>
              </a:rPr>
            </a:br>
            <a:r>
              <a:rPr lang="de-DE" sz="2400" b="1" i="1" dirty="0">
                <a:solidFill>
                  <a:srgbClr val="828387"/>
                </a:solidFill>
              </a:rPr>
              <a:t>Google Playstore</a:t>
            </a:r>
            <a:r>
              <a:rPr lang="de-DE" sz="2400" b="1" dirty="0">
                <a:solidFill>
                  <a:srgbClr val="828387"/>
                </a:solidFill>
              </a:rPr>
              <a:t> </a:t>
            </a:r>
          </a:p>
          <a:p>
            <a:r>
              <a:rPr lang="de-DE" sz="2400" b="1" dirty="0">
                <a:solidFill>
                  <a:srgbClr val="828387"/>
                </a:solidFill>
              </a:rPr>
              <a:t>kostenlos erhältlich.</a:t>
            </a:r>
          </a:p>
          <a:p>
            <a:endParaRPr lang="de-DE" sz="2400" b="1" dirty="0">
              <a:solidFill>
                <a:srgbClr val="828387"/>
              </a:solidFill>
            </a:endParaRPr>
          </a:p>
          <a:p>
            <a:r>
              <a:rPr lang="de-DE" sz="2400" b="1" dirty="0">
                <a:solidFill>
                  <a:srgbClr val="828387"/>
                </a:solidFill>
              </a:rPr>
              <a:t>Wir, das P-Seminar „Interaktiver Stadtrundgang“,</a:t>
            </a:r>
          </a:p>
          <a:p>
            <a:r>
              <a:rPr lang="de-DE" sz="2400" b="1" dirty="0">
                <a:solidFill>
                  <a:srgbClr val="828387"/>
                </a:solidFill>
              </a:rPr>
              <a:t>freuen uns über Ihre Downloads!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01" y="4597340"/>
            <a:ext cx="1846118" cy="1846118"/>
          </a:xfrm>
          <a:prstGeom prst="rect">
            <a:avLst/>
          </a:prstGeom>
          <a:effectLst>
            <a:outerShdw blurRad="177800" dist="76200" dir="3540000" algn="ctr" rotWithShape="0">
              <a:srgbClr val="000000">
                <a:alpha val="79000"/>
              </a:srgbClr>
            </a:outerShd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042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24097741"/>
              </p:ext>
            </p:extLst>
          </p:nvPr>
        </p:nvGraphicFramePr>
        <p:xfrm>
          <a:off x="197060" y="735707"/>
          <a:ext cx="99749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5420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2" y="-62861"/>
            <a:ext cx="12618780" cy="6920861"/>
            <a:chOff x="-2" y="-62861"/>
            <a:chExt cx="12618780" cy="692086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05" t="35962"/>
            <a:stretch/>
          </p:blipFill>
          <p:spPr>
            <a:xfrm>
              <a:off x="4603974" y="3291253"/>
              <a:ext cx="2188812" cy="1473839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1" r="10383" b="3413"/>
            <a:stretch/>
          </p:blipFill>
          <p:spPr>
            <a:xfrm rot="5400000">
              <a:off x="-291455" y="5003561"/>
              <a:ext cx="2145892" cy="1562986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2372"/>
              <a:ext cx="2936627" cy="2170149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08" b="1235"/>
            <a:stretch/>
          </p:blipFill>
          <p:spPr>
            <a:xfrm>
              <a:off x="8396739" y="-22373"/>
              <a:ext cx="3795261" cy="3075077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812" y="3052705"/>
              <a:ext cx="6764966" cy="3805294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627" y="-62861"/>
              <a:ext cx="5962868" cy="335411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138645"/>
              <a:ext cx="4686079" cy="2635919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984" y="4444408"/>
              <a:ext cx="4290828" cy="2413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8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Idee und Konzept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 moderner Reiseführer für junge Menschen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Aktualisierbarkeit</a:t>
            </a:r>
            <a:endParaRPr lang="de-DE" dirty="0"/>
          </a:p>
          <a:p>
            <a:r>
              <a:rPr lang="de-DE" dirty="0"/>
              <a:t>zeitgemäße und nicht lehrbuchhafte Sprache</a:t>
            </a:r>
          </a:p>
          <a:p>
            <a:r>
              <a:rPr lang="de-DE" dirty="0"/>
              <a:t>Auflockerung durch Audiomaterial </a:t>
            </a:r>
          </a:p>
          <a:p>
            <a:r>
              <a:rPr lang="de-DE" dirty="0"/>
              <a:t>Vielfältige Routenauswahl je nach Interessenslage 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freie Gestaltung des Aufenthalts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25" y="380203"/>
            <a:ext cx="2804886" cy="280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25" y="3746582"/>
            <a:ext cx="2804886" cy="280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6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438475"/>
              </p:ext>
            </p:extLst>
          </p:nvPr>
        </p:nvGraphicFramePr>
        <p:xfrm>
          <a:off x="-1" y="0"/>
          <a:ext cx="12192001" cy="6867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8972">
                  <a:extLst>
                    <a:ext uri="{9D8B030D-6E8A-4147-A177-3AD203B41FA5}">
                      <a16:colId xmlns:a16="http://schemas.microsoft.com/office/drawing/2014/main" xmlns="" val="609644137"/>
                    </a:ext>
                  </a:extLst>
                </a:gridCol>
                <a:gridCol w="3076605">
                  <a:extLst>
                    <a:ext uri="{9D8B030D-6E8A-4147-A177-3AD203B41FA5}">
                      <a16:colId xmlns:a16="http://schemas.microsoft.com/office/drawing/2014/main" xmlns="" val="3417076087"/>
                    </a:ext>
                  </a:extLst>
                </a:gridCol>
                <a:gridCol w="3048212">
                  <a:extLst>
                    <a:ext uri="{9D8B030D-6E8A-4147-A177-3AD203B41FA5}">
                      <a16:colId xmlns:a16="http://schemas.microsoft.com/office/drawing/2014/main" xmlns="" val="3155909569"/>
                    </a:ext>
                  </a:extLst>
                </a:gridCol>
                <a:gridCol w="3048212">
                  <a:extLst>
                    <a:ext uri="{9D8B030D-6E8A-4147-A177-3AD203B41FA5}">
                      <a16:colId xmlns:a16="http://schemas.microsoft.com/office/drawing/2014/main" xmlns="" val="3999399152"/>
                    </a:ext>
                  </a:extLst>
                </a:gridCol>
              </a:tblGrid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Was muss in die App?</a:t>
                      </a:r>
                      <a:endParaRPr lang="de-DE" sz="16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Sponsoren?</a:t>
                      </a:r>
                      <a:endParaRPr lang="de-DE" sz="16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Technische Umsetzung</a:t>
                      </a:r>
                      <a:endParaRPr lang="de-DE" sz="16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Besonderheiten in Augsburg</a:t>
                      </a:r>
                      <a:endParaRPr lang="de-DE" sz="16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extLst>
                  <a:ext uri="{0D108BD9-81ED-4DB2-BD59-A6C34878D82A}">
                    <a16:rowId xmlns:a16="http://schemas.microsoft.com/office/drawing/2014/main" xmlns="" val="1798095448"/>
                  </a:ext>
                </a:extLst>
              </a:tr>
              <a:tr h="658723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de-DE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Bilder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Videos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Route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Sprachausgabe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Stadtplan / GPS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Bewertungssystem mit Datenbank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MTG</a:t>
                      </a:r>
                      <a:endParaRPr lang="de-DE" sz="1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de-DE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Cafés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Hotels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Lech-Werke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Aldi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Stadtwerke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PSD-Bank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Goethe Institut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Dante A.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Pausenverkauf</a:t>
                      </a:r>
                      <a:endParaRPr lang="de-DE" sz="1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de-DE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Sprachausgabe: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Schnitt: Tobias F.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Italienisch: Franzi</a:t>
                      </a:r>
                    </a:p>
                    <a:p>
                      <a:pPr marL="1143000" lvl="2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GB" sz="1000" dirty="0" err="1">
                          <a:effectLst/>
                        </a:rPr>
                        <a:t>Texte</a:t>
                      </a:r>
                      <a:r>
                        <a:rPr lang="en-GB" sz="1000" dirty="0">
                          <a:effectLst/>
                        </a:rPr>
                        <a:t>: Anna, Lina, Severin, Giulia, Vivien</a:t>
                      </a:r>
                      <a:endParaRPr lang="de-DE" sz="1000" dirty="0">
                        <a:effectLst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Deutsch: Stefan</a:t>
                      </a:r>
                    </a:p>
                    <a:p>
                      <a:pPr marL="1143000" lvl="2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de-DE" sz="1000" dirty="0">
                          <a:effectLst/>
                        </a:rPr>
                        <a:t>Texte: Kathrin, Lucas, Fabian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Bilder: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Martin, Jolanda, Lajla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Layout &amp; kreative Gestaltung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Tobias A., Svenja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Programmierung: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Tobias A.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?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000" dirty="0">
                          <a:effectLst/>
                        </a:rPr>
                        <a:t>Logo: Anna, </a:t>
                      </a:r>
                      <a:r>
                        <a:rPr lang="en-GB" sz="1000" dirty="0" err="1">
                          <a:effectLst/>
                        </a:rPr>
                        <a:t>Franzi</a:t>
                      </a:r>
                      <a:r>
                        <a:rPr lang="en-GB" sz="1000" dirty="0">
                          <a:effectLst/>
                        </a:rPr>
                        <a:t>, Lina (+Rest)</a:t>
                      </a:r>
                      <a:endParaRPr lang="de-DE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Hilfe: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Hr. Aulbach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Prof. </a:t>
                      </a:r>
                      <a:r>
                        <a:rPr lang="de-DE" sz="1000" dirty="0" err="1">
                          <a:effectLst/>
                        </a:rPr>
                        <a:t>Haunstetter</a:t>
                      </a:r>
                      <a:endParaRPr lang="de-DE" sz="1000" dirty="0">
                        <a:effectLst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Prof. Nik Klever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R. Thieme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 err="1">
                          <a:effectLst/>
                        </a:rPr>
                        <a:t>Jekic</a:t>
                      </a:r>
                      <a:endParaRPr lang="de-DE" sz="1000" dirty="0">
                        <a:effectLst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Franzis Frau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Clemens Schmitt / Schmidt (?)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de-DE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Steinerne Mann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Maxstraße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A. Puppenkiste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Stadtmauer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Theater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Zoo/ Botanischer-Garten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Lamm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 err="1">
                          <a:effectLst/>
                        </a:rPr>
                        <a:t>Café’s</a:t>
                      </a:r>
                      <a:endParaRPr lang="de-DE" sz="1000" dirty="0">
                        <a:effectLst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 err="1">
                          <a:effectLst/>
                        </a:rPr>
                        <a:t>Henry’s</a:t>
                      </a:r>
                      <a:endParaRPr lang="de-DE" sz="1000" dirty="0">
                        <a:effectLst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 err="1">
                          <a:effectLst/>
                        </a:rPr>
                        <a:t>Pow</a:t>
                      </a:r>
                      <a:r>
                        <a:rPr lang="de-DE" sz="1000" dirty="0">
                          <a:effectLst/>
                        </a:rPr>
                        <a:t>-Wow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Öffentliche Toiletten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Hotels, etc.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 err="1">
                          <a:effectLst/>
                        </a:rPr>
                        <a:t>Fame</a:t>
                      </a:r>
                      <a:r>
                        <a:rPr lang="de-DE" sz="1000" dirty="0">
                          <a:effectLst/>
                        </a:rPr>
                        <a:t>/Pharao/Bar-</a:t>
                      </a:r>
                      <a:r>
                        <a:rPr lang="de-DE" sz="1000" dirty="0" err="1">
                          <a:effectLst/>
                        </a:rPr>
                        <a:t>Rafaeli</a:t>
                      </a:r>
                      <a:endParaRPr lang="de-DE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Cube, PM, Kantine, Touch, Kesselhaus, </a:t>
                      </a:r>
                      <a:r>
                        <a:rPr lang="de-DE" sz="1000" dirty="0" err="1">
                          <a:effectLst/>
                        </a:rPr>
                        <a:t>Rofa</a:t>
                      </a:r>
                      <a:r>
                        <a:rPr lang="de-DE" sz="1000" dirty="0">
                          <a:effectLst/>
                        </a:rPr>
                        <a:t>, </a:t>
                      </a:r>
                      <a:r>
                        <a:rPr lang="de-DE" sz="1000" dirty="0" err="1">
                          <a:effectLst/>
                        </a:rPr>
                        <a:t>Ostwerk</a:t>
                      </a:r>
                      <a:r>
                        <a:rPr lang="de-DE" sz="1000" dirty="0">
                          <a:effectLst/>
                        </a:rPr>
                        <a:t>, Freilichtbühne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Schwimmen: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Baggersee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Eiskanal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 err="1">
                          <a:effectLst/>
                        </a:rPr>
                        <a:t>Ilsesee</a:t>
                      </a:r>
                      <a:endParaRPr lang="de-DE" sz="1000" dirty="0">
                        <a:effectLst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Wertach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Luftbad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Museen: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TIM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Römisches Museum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Welser-Museum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 err="1">
                          <a:effectLst/>
                        </a:rPr>
                        <a:t>Fuggerei</a:t>
                      </a:r>
                      <a:endParaRPr lang="de-DE" sz="1000" dirty="0">
                        <a:effectLst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de-DE" sz="1000" dirty="0">
                          <a:effectLst/>
                        </a:rPr>
                        <a:t>Brechthaus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Friedensfest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Plärrer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Restaurants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Kurt-Frenzel-Stadion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Altstadt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Mozarthaus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Dom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Thalia Kino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 err="1">
                          <a:effectLst/>
                        </a:rPr>
                        <a:t>Haunstetten</a:t>
                      </a:r>
                      <a:r>
                        <a:rPr lang="de-DE" sz="1000" dirty="0">
                          <a:effectLst/>
                        </a:rPr>
                        <a:t> (Eislaufen)</a:t>
                      </a:r>
                      <a:endParaRPr lang="de-DE" sz="1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77" marR="33677" marT="0" marB="0"/>
                </a:tc>
                <a:extLst>
                  <a:ext uri="{0D108BD9-81ED-4DB2-BD59-A6C34878D82A}">
                    <a16:rowId xmlns:a16="http://schemas.microsoft.com/office/drawing/2014/main" xmlns="" val="2878861230"/>
                  </a:ext>
                </a:extLst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440951"/>
              </p:ext>
            </p:extLst>
          </p:nvPr>
        </p:nvGraphicFramePr>
        <p:xfrm>
          <a:off x="3033486" y="5411268"/>
          <a:ext cx="6095999" cy="14328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5999">
                  <a:extLst>
                    <a:ext uri="{9D8B030D-6E8A-4147-A177-3AD203B41FA5}">
                      <a16:colId xmlns:a16="http://schemas.microsoft.com/office/drawing/2014/main" xmlns="" val="3075011218"/>
                    </a:ext>
                  </a:extLst>
                </a:gridCol>
              </a:tblGrid>
              <a:tr h="28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Werbung:</a:t>
                      </a:r>
                      <a:endParaRPr lang="de-DE" sz="16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52" marR="643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88466295"/>
                  </a:ext>
                </a:extLst>
              </a:tr>
              <a:tr h="114423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HBF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Flyer (Maxis Vater Google)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Andere Schulen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Facebook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Instagram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000" dirty="0">
                          <a:effectLst/>
                        </a:rPr>
                        <a:t>Touristeninfos</a:t>
                      </a:r>
                      <a:endParaRPr lang="de-DE" sz="1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52" marR="6435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09981668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77863" y="3468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 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4916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Interface und Erscheinungsbild</a:t>
            </a:r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644878" y="1324928"/>
            <a:ext cx="2677338" cy="5455332"/>
            <a:chOff x="141005" y="0"/>
            <a:chExt cx="3365734" cy="68580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05" y="0"/>
              <a:ext cx="3365734" cy="6858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636" y="623455"/>
              <a:ext cx="3166889" cy="5548745"/>
            </a:xfrm>
            <a:prstGeom prst="rect">
              <a:avLst/>
            </a:prstGeom>
          </p:spPr>
        </p:pic>
      </p:grpSp>
      <p:sp>
        <p:nvSpPr>
          <p:cNvPr id="7" name="Textfeld 6"/>
          <p:cNvSpPr txBox="1"/>
          <p:nvPr/>
        </p:nvSpPr>
        <p:spPr>
          <a:xfrm>
            <a:off x="3867325" y="2801923"/>
            <a:ext cx="447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Unter Settings ist die Sprache einstellbar</a:t>
            </a:r>
          </a:p>
        </p:txBody>
      </p:sp>
      <p:cxnSp>
        <p:nvCxnSpPr>
          <p:cNvPr id="9" name="Gerader Verbinder 8"/>
          <p:cNvCxnSpPr>
            <a:endCxn id="7" idx="1"/>
          </p:cNvCxnSpPr>
          <p:nvPr/>
        </p:nvCxnSpPr>
        <p:spPr>
          <a:xfrm flipV="1">
            <a:off x="1627464" y="2986589"/>
            <a:ext cx="2239861" cy="1157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48878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Settings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104298" y="2015411"/>
            <a:ext cx="3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Alle Informationen sind auf deutsch und italienisch verfügbar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634880" y="1326569"/>
            <a:ext cx="2677245" cy="5455142"/>
            <a:chOff x="1379" y="0"/>
            <a:chExt cx="3365734" cy="6858000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" y="0"/>
              <a:ext cx="3365734" cy="685800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511" y="646653"/>
              <a:ext cx="3110800" cy="5530309"/>
            </a:xfrm>
            <a:prstGeom prst="rect">
              <a:avLst/>
            </a:prstGeom>
          </p:spPr>
        </p:pic>
      </p:grpSp>
      <p:cxnSp>
        <p:nvCxnSpPr>
          <p:cNvPr id="11" name="Gerader Verbinder 10"/>
          <p:cNvCxnSpPr>
            <a:endCxn id="10" idx="1"/>
          </p:cNvCxnSpPr>
          <p:nvPr/>
        </p:nvCxnSpPr>
        <p:spPr>
          <a:xfrm flipV="1">
            <a:off x="1973502" y="2338577"/>
            <a:ext cx="2130796" cy="600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872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Aux2Go – Interface und Erscheinungsbild</a:t>
            </a:r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632165" y="1327644"/>
            <a:ext cx="2678400" cy="5457492"/>
            <a:chOff x="7752835" y="0"/>
            <a:chExt cx="3365734" cy="68580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835" y="0"/>
              <a:ext cx="3365734" cy="6858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513" y="631834"/>
              <a:ext cx="3119135" cy="5545129"/>
            </a:xfrm>
            <a:prstGeom prst="rect">
              <a:avLst/>
            </a:prstGeom>
          </p:spPr>
        </p:pic>
      </p:grpSp>
      <p:sp>
        <p:nvSpPr>
          <p:cNvPr id="7" name="Textfeld 6"/>
          <p:cNvSpPr txBox="1"/>
          <p:nvPr/>
        </p:nvSpPr>
        <p:spPr>
          <a:xfrm>
            <a:off x="4450702" y="3237722"/>
            <a:ext cx="339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Die Farbgebung der Oberfläche kann angepasst werden</a:t>
            </a:r>
          </a:p>
        </p:txBody>
      </p:sp>
      <p:cxnSp>
        <p:nvCxnSpPr>
          <p:cNvPr id="8" name="Gerader Verbinder 7"/>
          <p:cNvCxnSpPr>
            <a:endCxn id="7" idx="1"/>
          </p:cNvCxnSpPr>
          <p:nvPr/>
        </p:nvCxnSpPr>
        <p:spPr>
          <a:xfrm>
            <a:off x="2369976" y="2164702"/>
            <a:ext cx="2080726" cy="1396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1123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cette">
  <a:themeElements>
    <a:clrScheme name="P-Semin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F0000"/>
      </a:accent1>
      <a:accent2>
        <a:srgbClr val="00390A"/>
      </a:accent2>
      <a:accent3>
        <a:srgbClr val="A5A5A5"/>
      </a:accent3>
      <a:accent4>
        <a:srgbClr val="AC7E08"/>
      </a:accent4>
      <a:accent5>
        <a:srgbClr val="00B050"/>
      </a:accent5>
      <a:accent6>
        <a:srgbClr val="FF0000"/>
      </a:accent6>
      <a:hlink>
        <a:srgbClr val="FFC000"/>
      </a:hlink>
      <a:folHlink>
        <a:srgbClr val="48A1F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482</Words>
  <Application>Microsoft Macintosh PowerPoint</Application>
  <PresentationFormat>Breitbild</PresentationFormat>
  <Paragraphs>162</Paragraphs>
  <Slides>21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Calibri</vt:lpstr>
      <vt:lpstr>Century Gothic</vt:lpstr>
      <vt:lpstr>Courier New</vt:lpstr>
      <vt:lpstr>Times New Roman</vt:lpstr>
      <vt:lpstr>Trebuchet MS</vt:lpstr>
      <vt:lpstr>Wingdings</vt:lpstr>
      <vt:lpstr>Wingdings 3</vt:lpstr>
      <vt:lpstr>Facette</vt:lpstr>
      <vt:lpstr>PowerPoint-Präsentation</vt:lpstr>
      <vt:lpstr>Interaktiver Stadtrundgang</vt:lpstr>
      <vt:lpstr>PowerPoint-Präsentation</vt:lpstr>
      <vt:lpstr>PowerPoint-Präsentation</vt:lpstr>
      <vt:lpstr>Aux2Go – Idee und Konzept</vt:lpstr>
      <vt:lpstr>PowerPoint-Präsentation</vt:lpstr>
      <vt:lpstr>Aux2go – Interface und Erscheinungsbild</vt:lpstr>
      <vt:lpstr>Aux2Go – Settings</vt:lpstr>
      <vt:lpstr>Aux2Go – Interface und Erscheinungsbild</vt:lpstr>
      <vt:lpstr>Aux2Go – Interface und Erscheinungsbild </vt:lpstr>
      <vt:lpstr>Aux2Go – Die Routen</vt:lpstr>
      <vt:lpstr>Aux2Go – Die Stationen</vt:lpstr>
      <vt:lpstr>Aux2Go – Beispiel: Das Rathaus</vt:lpstr>
      <vt:lpstr>Aux2Go – Beispiel: Die Augsburgblume</vt:lpstr>
      <vt:lpstr>Einige technische Aspekte </vt:lpstr>
      <vt:lpstr>Aux2Go – technische Grundlagen</vt:lpstr>
      <vt:lpstr>Aux2Go – Erster „Durchbruch“</vt:lpstr>
      <vt:lpstr>Aux2Go – Das Chaos überwiegt!</vt:lpstr>
      <vt:lpstr>PowerPoint-Präsentation</vt:lpstr>
      <vt:lpstr>Danksagungen!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Interaktiver Stadtrundgang</dc:title>
  <dc:creator>Tobias Athenstaedt</dc:creator>
  <cp:lastModifiedBy>Ein Microsoft Office-Anwender</cp:lastModifiedBy>
  <cp:revision>20</cp:revision>
  <dcterms:created xsi:type="dcterms:W3CDTF">2016-12-08T09:44:55Z</dcterms:created>
  <dcterms:modified xsi:type="dcterms:W3CDTF">2016-12-10T09:13:50Z</dcterms:modified>
</cp:coreProperties>
</file>